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6858000" cy="9906000" type="A4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h4BNPSLQ4i2yuyf215bVekjZVI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621" y="6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0288123D-937E-412F-BCF4-F582777184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97" y="1608913"/>
            <a:ext cx="930496" cy="567842"/>
          </a:xfrm>
          <a:prstGeom prst="rect">
            <a:avLst/>
          </a:prstGeom>
        </p:spPr>
      </p:pic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514350" y="87922"/>
            <a:ext cx="5829300" cy="43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1800" b="1" dirty="0">
                <a:latin typeface="Arial"/>
                <a:ea typeface="Arial"/>
                <a:cs typeface="Arial"/>
                <a:sym typeface="Arial"/>
              </a:rPr>
              <a:t>　学舎要覧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>
            <a:off x="251731" y="1049787"/>
            <a:ext cx="38843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金光学舎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848805" y="421497"/>
            <a:ext cx="264687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一貫教育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251731" y="2895969"/>
            <a:ext cx="3089962" cy="32676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浅口市立金光中学校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〒719-0105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岡山県浅口市金光町占見</a:t>
            </a:r>
            <a:r>
              <a:rPr lang="en-US" altLang="ja-JP" sz="12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61-1</a:t>
            </a:r>
            <a:endParaRPr sz="12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　TEL　 0865-42-2127</a:t>
            </a:r>
            <a:endParaRPr sz="1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3538697" y="2895969"/>
            <a:ext cx="3089962" cy="32676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浅口市立金光竹小学校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〒</a:t>
            </a:r>
            <a:r>
              <a:rPr lang="ja-JP" sz="12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719-0102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岡山県浅口市金光町下竹</a:t>
            </a:r>
            <a:r>
              <a:rPr lang="ja-JP" sz="12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315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　TEL　</a:t>
            </a:r>
            <a:r>
              <a:rPr lang="ja-JP" sz="12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0865-42-2071</a:t>
            </a:r>
            <a:endParaRPr sz="1200" b="1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251731" y="6439780"/>
            <a:ext cx="3089962" cy="32676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浅口市立金光小学校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〒</a:t>
            </a:r>
            <a:r>
              <a:rPr lang="ja-JP" sz="12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719-0104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岡山県浅口市金光町占見新田288-1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　TEL　 0865-42-2049</a:t>
            </a:r>
            <a:endParaRPr sz="1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3538697" y="6439780"/>
            <a:ext cx="3089962" cy="32676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浅口市立金光吉備小学校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〒</a:t>
            </a:r>
            <a:r>
              <a:rPr lang="ja-JP" sz="12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719-0112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岡山県浅口市金光町須恵</a:t>
            </a:r>
            <a:r>
              <a:rPr lang="ja-JP" sz="12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160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　TEL　</a:t>
            </a:r>
            <a:r>
              <a:rPr lang="ja-JP" sz="12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0865-42-2068</a:t>
            </a:r>
            <a:endParaRPr sz="1200" b="1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 descr="建物の入り口&#10;&#10;低い精度で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3799" y="6524712"/>
            <a:ext cx="2879241" cy="215943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46553CD-0E9C-4368-B1D2-3BA2EDDA1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860" y="668730"/>
            <a:ext cx="725769" cy="69516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00127FF-974C-4646-876C-0F421F31D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38" y="3019542"/>
            <a:ext cx="2837596" cy="2128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B796BFD-8198-4626-AA12-D66E2B1120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3162" y="1590550"/>
            <a:ext cx="645585" cy="6346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4523D72-9364-4A58-A42C-1BBE89D3772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785" r="20786"/>
          <a:stretch/>
        </p:blipFill>
        <p:spPr>
          <a:xfrm>
            <a:off x="3663799" y="3019541"/>
            <a:ext cx="2837596" cy="2128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7D79B0B-6F70-4962-9C41-D0CE288D3B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680" y="6524712"/>
            <a:ext cx="2853711" cy="2139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5446E8E-0C1E-47C6-8676-3B4B5BF072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2743" y="1608913"/>
            <a:ext cx="645584" cy="64648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03DFB6F-7715-4EF3-AE55-678A86CD0108}"/>
              </a:ext>
            </a:extLst>
          </p:cNvPr>
          <p:cNvSpPr txBox="1"/>
          <p:nvPr/>
        </p:nvSpPr>
        <p:spPr>
          <a:xfrm>
            <a:off x="5703629" y="2202455"/>
            <a:ext cx="992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spc="-100" dirty="0"/>
              <a:t>金光吉備小学校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363F55F-DE89-4145-882E-D3C30499D402}"/>
              </a:ext>
            </a:extLst>
          </p:cNvPr>
          <p:cNvSpPr txBox="1"/>
          <p:nvPr/>
        </p:nvSpPr>
        <p:spPr>
          <a:xfrm>
            <a:off x="4845865" y="2202455"/>
            <a:ext cx="992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spc="-100" dirty="0"/>
              <a:t>金光竹小学校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3DD1E1-CDF6-4B32-9E60-E95B00844A74}"/>
              </a:ext>
            </a:extLst>
          </p:cNvPr>
          <p:cNvSpPr txBox="1"/>
          <p:nvPr/>
        </p:nvSpPr>
        <p:spPr>
          <a:xfrm>
            <a:off x="4061287" y="2202455"/>
            <a:ext cx="992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spc="-100" dirty="0"/>
              <a:t>金光小学校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364BBB1-BDE0-4EAA-A678-943D14051E16}"/>
              </a:ext>
            </a:extLst>
          </p:cNvPr>
          <p:cNvSpPr txBox="1"/>
          <p:nvPr/>
        </p:nvSpPr>
        <p:spPr>
          <a:xfrm>
            <a:off x="4844490" y="1335606"/>
            <a:ext cx="992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spc="-100" dirty="0"/>
              <a:t>金光中学校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F523B22-EE14-E2C2-B3F7-5F35D1120D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4" b="2778"/>
          <a:stretch/>
        </p:blipFill>
        <p:spPr>
          <a:xfrm>
            <a:off x="298637" y="4726818"/>
            <a:ext cx="1826895" cy="124069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94B6A0F-DA82-12B0-6BE2-D73344961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7" y="8152657"/>
            <a:ext cx="1897137" cy="125948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2230D70-DEB0-AE0D-A798-E85BA06E78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7"/>
          <a:stretch/>
        </p:blipFill>
        <p:spPr>
          <a:xfrm>
            <a:off x="2435488" y="4710859"/>
            <a:ext cx="1828800" cy="12425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04C3926-D820-CD23-8EF8-0AA40AF6C7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45" y="4724970"/>
            <a:ext cx="1828799" cy="12425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289549B-07BA-CC3E-45DA-C2627E1D1E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/>
        </p:blipFill>
        <p:spPr>
          <a:xfrm>
            <a:off x="2444118" y="8133449"/>
            <a:ext cx="1828165" cy="127869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D03753E-9CA2-CA74-C880-07DF669D63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b="2519"/>
          <a:stretch/>
        </p:blipFill>
        <p:spPr>
          <a:xfrm>
            <a:off x="4674324" y="8132668"/>
            <a:ext cx="1828800" cy="1278696"/>
          </a:xfrm>
          <a:prstGeom prst="rect">
            <a:avLst/>
          </a:prstGeom>
        </p:spPr>
      </p:pic>
      <p:sp>
        <p:nvSpPr>
          <p:cNvPr id="15" name="Google Shape;137;p3">
            <a:extLst>
              <a:ext uri="{FF2B5EF4-FFF2-40B4-BE49-F238E27FC236}">
                <a16:creationId xmlns:a16="http://schemas.microsoft.com/office/drawing/2014/main" id="{815E66E7-98D1-8C01-8F53-01741084E548}"/>
              </a:ext>
            </a:extLst>
          </p:cNvPr>
          <p:cNvSpPr/>
          <p:nvPr/>
        </p:nvSpPr>
        <p:spPr>
          <a:xfrm rot="-5400000">
            <a:off x="-67446" y="2061281"/>
            <a:ext cx="3211136" cy="164430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C80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7;p3">
            <a:extLst>
              <a:ext uri="{FF2B5EF4-FFF2-40B4-BE49-F238E27FC236}">
                <a16:creationId xmlns:a16="http://schemas.microsoft.com/office/drawing/2014/main" id="{89F350C0-1F67-EE8E-EFB9-0DF28DDA8DBF}"/>
              </a:ext>
            </a:extLst>
          </p:cNvPr>
          <p:cNvSpPr/>
          <p:nvPr/>
        </p:nvSpPr>
        <p:spPr>
          <a:xfrm rot="-5400000">
            <a:off x="3710139" y="2061280"/>
            <a:ext cx="3211136" cy="164430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C80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7;p3">
            <a:extLst>
              <a:ext uri="{FF2B5EF4-FFF2-40B4-BE49-F238E27FC236}">
                <a16:creationId xmlns:a16="http://schemas.microsoft.com/office/drawing/2014/main" id="{4EF26974-ED25-2147-44C3-9F3AB1046D0D}"/>
              </a:ext>
            </a:extLst>
          </p:cNvPr>
          <p:cNvSpPr/>
          <p:nvPr/>
        </p:nvSpPr>
        <p:spPr>
          <a:xfrm rot="-5400000">
            <a:off x="1844561" y="2061280"/>
            <a:ext cx="3211136" cy="164430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C80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9;p3">
            <a:extLst>
              <a:ext uri="{FF2B5EF4-FFF2-40B4-BE49-F238E27FC236}">
                <a16:creationId xmlns:a16="http://schemas.microsoft.com/office/drawing/2014/main" id="{3FDFAFDC-0E12-3A96-3D77-1F57C7672B23}"/>
              </a:ext>
            </a:extLst>
          </p:cNvPr>
          <p:cNvSpPr/>
          <p:nvPr/>
        </p:nvSpPr>
        <p:spPr>
          <a:xfrm>
            <a:off x="298638" y="4141665"/>
            <a:ext cx="6225106" cy="347338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40;p3">
            <a:extLst>
              <a:ext uri="{FF2B5EF4-FFF2-40B4-BE49-F238E27FC236}">
                <a16:creationId xmlns:a16="http://schemas.microsoft.com/office/drawing/2014/main" id="{57AEFBA3-FFBA-CDE9-3D24-CB04BD730940}"/>
              </a:ext>
            </a:extLst>
          </p:cNvPr>
          <p:cNvSpPr txBox="1">
            <a:spLocks/>
          </p:cNvSpPr>
          <p:nvPr/>
        </p:nvSpPr>
        <p:spPr>
          <a:xfrm>
            <a:off x="352971" y="334616"/>
            <a:ext cx="6152058" cy="43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000"/>
            </a:pPr>
            <a:r>
              <a:rPr lang="ja-JP" altLang="en-US" sz="1900" b="1" dirty="0"/>
              <a:t>一貫教育　金光学舎　グランドデザイン</a:t>
            </a:r>
            <a:endParaRPr lang="ja-JP" altLang="en-US" sz="1900" dirty="0"/>
          </a:p>
        </p:txBody>
      </p:sp>
      <p:sp>
        <p:nvSpPr>
          <p:cNvPr id="20" name="Google Shape;141;p3">
            <a:extLst>
              <a:ext uri="{FF2B5EF4-FFF2-40B4-BE49-F238E27FC236}">
                <a16:creationId xmlns:a16="http://schemas.microsoft.com/office/drawing/2014/main" id="{EA908032-3695-E762-3080-8CADB9B11A89}"/>
              </a:ext>
            </a:extLst>
          </p:cNvPr>
          <p:cNvSpPr/>
          <p:nvPr/>
        </p:nvSpPr>
        <p:spPr>
          <a:xfrm>
            <a:off x="654274" y="2409184"/>
            <a:ext cx="999475" cy="392311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中２～中３</a:t>
            </a:r>
            <a:endParaRPr/>
          </a:p>
        </p:txBody>
      </p:sp>
      <p:sp>
        <p:nvSpPr>
          <p:cNvPr id="21" name="Google Shape;142;p3">
            <a:extLst>
              <a:ext uri="{FF2B5EF4-FFF2-40B4-BE49-F238E27FC236}">
                <a16:creationId xmlns:a16="http://schemas.microsoft.com/office/drawing/2014/main" id="{45345629-4A81-81A0-BED0-47785C52F027}"/>
              </a:ext>
            </a:extLst>
          </p:cNvPr>
          <p:cNvSpPr/>
          <p:nvPr/>
        </p:nvSpPr>
        <p:spPr>
          <a:xfrm>
            <a:off x="354876" y="756767"/>
            <a:ext cx="1018325" cy="52109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めざす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子ども像</a:t>
            </a:r>
            <a:endParaRPr dirty="0"/>
          </a:p>
        </p:txBody>
      </p:sp>
      <p:sp>
        <p:nvSpPr>
          <p:cNvPr id="22" name="Google Shape;143;p3">
            <a:extLst>
              <a:ext uri="{FF2B5EF4-FFF2-40B4-BE49-F238E27FC236}">
                <a16:creationId xmlns:a16="http://schemas.microsoft.com/office/drawing/2014/main" id="{4DCC6BB1-A8E9-84D2-E333-0AB3356B88CA}"/>
              </a:ext>
            </a:extLst>
          </p:cNvPr>
          <p:cNvSpPr/>
          <p:nvPr/>
        </p:nvSpPr>
        <p:spPr>
          <a:xfrm>
            <a:off x="1387850" y="756767"/>
            <a:ext cx="5115274" cy="52109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広い視野と思いやりの心を持った、心身ともに元気で明るく前向きな子</a:t>
            </a:r>
            <a:endParaRPr dirty="0"/>
          </a:p>
        </p:txBody>
      </p:sp>
      <p:sp>
        <p:nvSpPr>
          <p:cNvPr id="23" name="Google Shape;144;p3">
            <a:extLst>
              <a:ext uri="{FF2B5EF4-FFF2-40B4-BE49-F238E27FC236}">
                <a16:creationId xmlns:a16="http://schemas.microsoft.com/office/drawing/2014/main" id="{2BF51B9F-844C-A6A3-9E32-FB4BC149F9EC}"/>
              </a:ext>
            </a:extLst>
          </p:cNvPr>
          <p:cNvSpPr/>
          <p:nvPr/>
        </p:nvSpPr>
        <p:spPr>
          <a:xfrm>
            <a:off x="646266" y="2975236"/>
            <a:ext cx="999475" cy="392311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小５～中１</a:t>
            </a:r>
            <a:endParaRPr/>
          </a:p>
        </p:txBody>
      </p:sp>
      <p:sp>
        <p:nvSpPr>
          <p:cNvPr id="24" name="Google Shape;145;p3">
            <a:extLst>
              <a:ext uri="{FF2B5EF4-FFF2-40B4-BE49-F238E27FC236}">
                <a16:creationId xmlns:a16="http://schemas.microsoft.com/office/drawing/2014/main" id="{A4B7304F-33D3-E8F4-F4BE-60DD089CC669}"/>
              </a:ext>
            </a:extLst>
          </p:cNvPr>
          <p:cNvSpPr/>
          <p:nvPr/>
        </p:nvSpPr>
        <p:spPr>
          <a:xfrm>
            <a:off x="646266" y="3568578"/>
            <a:ext cx="1007483" cy="392279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小１～小4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46;p3">
            <a:extLst>
              <a:ext uri="{FF2B5EF4-FFF2-40B4-BE49-F238E27FC236}">
                <a16:creationId xmlns:a16="http://schemas.microsoft.com/office/drawing/2014/main" id="{499B417A-72CF-EE03-2F39-E4666BD9AAC0}"/>
              </a:ext>
            </a:extLst>
          </p:cNvPr>
          <p:cNvSpPr txBox="1"/>
          <p:nvPr/>
        </p:nvSpPr>
        <p:spPr>
          <a:xfrm>
            <a:off x="298638" y="4158747"/>
            <a:ext cx="6206391" cy="30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ja-JP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活動の軸</a:t>
            </a:r>
            <a:r>
              <a:rPr lang="ja-JP" alt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ja-JP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「学校」「家庭」「地域」の思いを一つにした協働</a:t>
            </a:r>
            <a:endParaRPr dirty="0"/>
          </a:p>
        </p:txBody>
      </p:sp>
      <p:sp>
        <p:nvSpPr>
          <p:cNvPr id="26" name="Google Shape;147;p3">
            <a:extLst>
              <a:ext uri="{FF2B5EF4-FFF2-40B4-BE49-F238E27FC236}">
                <a16:creationId xmlns:a16="http://schemas.microsoft.com/office/drawing/2014/main" id="{40FD0688-99B2-0955-FE30-7BCCA1F9F20E}"/>
              </a:ext>
            </a:extLst>
          </p:cNvPr>
          <p:cNvSpPr/>
          <p:nvPr/>
        </p:nvSpPr>
        <p:spPr>
          <a:xfrm rot="-5400000">
            <a:off x="180703" y="3517877"/>
            <a:ext cx="555936" cy="316184"/>
          </a:xfrm>
          <a:prstGeom prst="homePlate">
            <a:avLst>
              <a:gd name="adj" fmla="val 50000"/>
            </a:avLst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48;p3">
            <a:extLst>
              <a:ext uri="{FF2B5EF4-FFF2-40B4-BE49-F238E27FC236}">
                <a16:creationId xmlns:a16="http://schemas.microsoft.com/office/drawing/2014/main" id="{DDB3F1FB-1197-C07D-CDE8-2E970FC3B279}"/>
              </a:ext>
            </a:extLst>
          </p:cNvPr>
          <p:cNvSpPr txBox="1"/>
          <p:nvPr/>
        </p:nvSpPr>
        <p:spPr>
          <a:xfrm>
            <a:off x="300563" y="3477037"/>
            <a:ext cx="316184" cy="47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前期</a:t>
            </a:r>
            <a:endParaRPr dirty="0"/>
          </a:p>
        </p:txBody>
      </p:sp>
      <p:sp>
        <p:nvSpPr>
          <p:cNvPr id="28" name="Google Shape;149;p3">
            <a:extLst>
              <a:ext uri="{FF2B5EF4-FFF2-40B4-BE49-F238E27FC236}">
                <a16:creationId xmlns:a16="http://schemas.microsoft.com/office/drawing/2014/main" id="{25CB165C-6533-275C-2B9E-5BA573382055}"/>
              </a:ext>
            </a:extLst>
          </p:cNvPr>
          <p:cNvSpPr/>
          <p:nvPr/>
        </p:nvSpPr>
        <p:spPr>
          <a:xfrm rot="-5400000">
            <a:off x="178779" y="2941523"/>
            <a:ext cx="555936" cy="316184"/>
          </a:xfrm>
          <a:prstGeom prst="homePlate">
            <a:avLst>
              <a:gd name="adj" fmla="val 50000"/>
            </a:avLst>
          </a:prstGeom>
          <a:solidFill>
            <a:srgbClr val="99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50;p3">
            <a:extLst>
              <a:ext uri="{FF2B5EF4-FFF2-40B4-BE49-F238E27FC236}">
                <a16:creationId xmlns:a16="http://schemas.microsoft.com/office/drawing/2014/main" id="{98EFAA4A-CC07-7B60-6975-21F695F1D140}"/>
              </a:ext>
            </a:extLst>
          </p:cNvPr>
          <p:cNvSpPr txBox="1"/>
          <p:nvPr/>
        </p:nvSpPr>
        <p:spPr>
          <a:xfrm>
            <a:off x="298638" y="2900692"/>
            <a:ext cx="316184" cy="47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中期</a:t>
            </a:r>
            <a:endParaRPr/>
          </a:p>
        </p:txBody>
      </p:sp>
      <p:sp>
        <p:nvSpPr>
          <p:cNvPr id="30" name="Google Shape;151;p3">
            <a:extLst>
              <a:ext uri="{FF2B5EF4-FFF2-40B4-BE49-F238E27FC236}">
                <a16:creationId xmlns:a16="http://schemas.microsoft.com/office/drawing/2014/main" id="{690A63A8-27A9-35CB-63A3-A618247DDE92}"/>
              </a:ext>
            </a:extLst>
          </p:cNvPr>
          <p:cNvSpPr/>
          <p:nvPr/>
        </p:nvSpPr>
        <p:spPr>
          <a:xfrm rot="-5400000">
            <a:off x="178778" y="2359121"/>
            <a:ext cx="555938" cy="316185"/>
          </a:xfrm>
          <a:prstGeom prst="homePlate">
            <a:avLst>
              <a:gd name="adj" fmla="val 50000"/>
            </a:avLst>
          </a:prstGeom>
          <a:solidFill>
            <a:srgbClr val="66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52;p3">
            <a:extLst>
              <a:ext uri="{FF2B5EF4-FFF2-40B4-BE49-F238E27FC236}">
                <a16:creationId xmlns:a16="http://schemas.microsoft.com/office/drawing/2014/main" id="{72CC232C-30BB-D97F-67F4-BEB52168A4C1}"/>
              </a:ext>
            </a:extLst>
          </p:cNvPr>
          <p:cNvSpPr txBox="1"/>
          <p:nvPr/>
        </p:nvSpPr>
        <p:spPr>
          <a:xfrm>
            <a:off x="298639" y="2318270"/>
            <a:ext cx="316185" cy="47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後期</a:t>
            </a:r>
            <a:endParaRPr/>
          </a:p>
        </p:txBody>
      </p:sp>
      <p:sp>
        <p:nvSpPr>
          <p:cNvPr id="128" name="Google Shape;153;p3">
            <a:extLst>
              <a:ext uri="{FF2B5EF4-FFF2-40B4-BE49-F238E27FC236}">
                <a16:creationId xmlns:a16="http://schemas.microsoft.com/office/drawing/2014/main" id="{6358AF18-3487-CBBF-B483-34AF66671751}"/>
              </a:ext>
            </a:extLst>
          </p:cNvPr>
          <p:cNvSpPr/>
          <p:nvPr/>
        </p:nvSpPr>
        <p:spPr>
          <a:xfrm>
            <a:off x="1715443" y="3568578"/>
            <a:ext cx="4808302" cy="3923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ルールを守り、自分も友だちも大切に、仲よく一緒に成長する。</a:t>
            </a:r>
            <a:endParaRPr/>
          </a:p>
        </p:txBody>
      </p:sp>
      <p:sp>
        <p:nvSpPr>
          <p:cNvPr id="129" name="Google Shape;154;p3">
            <a:extLst>
              <a:ext uri="{FF2B5EF4-FFF2-40B4-BE49-F238E27FC236}">
                <a16:creationId xmlns:a16="http://schemas.microsoft.com/office/drawing/2014/main" id="{9E962C75-B2E0-D1B4-9729-77AF5634BB7A}"/>
              </a:ext>
            </a:extLst>
          </p:cNvPr>
          <p:cNvSpPr/>
          <p:nvPr/>
        </p:nvSpPr>
        <p:spPr>
          <a:xfrm>
            <a:off x="1715442" y="2978379"/>
            <a:ext cx="4789587" cy="3923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心と体の健康を図りつつ、学力向上に努める。</a:t>
            </a:r>
            <a:endParaRPr/>
          </a:p>
        </p:txBody>
      </p:sp>
      <p:sp>
        <p:nvSpPr>
          <p:cNvPr id="130" name="Google Shape;155;p3">
            <a:extLst>
              <a:ext uri="{FF2B5EF4-FFF2-40B4-BE49-F238E27FC236}">
                <a16:creationId xmlns:a16="http://schemas.microsoft.com/office/drawing/2014/main" id="{6887E77A-4B8E-178A-860D-30B47E805042}"/>
              </a:ext>
            </a:extLst>
          </p:cNvPr>
          <p:cNvSpPr/>
          <p:nvPr/>
        </p:nvSpPr>
        <p:spPr>
          <a:xfrm>
            <a:off x="1715442" y="2409184"/>
            <a:ext cx="4789587" cy="382449"/>
          </a:xfrm>
          <a:prstGeom prst="rect">
            <a:avLst/>
          </a:prstGeom>
          <a:solidFill>
            <a:schemeClr val="lt1"/>
          </a:solidFill>
          <a:ln w="12700" cap="rnd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spc="-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目標を定め、自分の現状を把握した上で、計画的にその実現に取り組む。</a:t>
            </a:r>
            <a:endParaRPr spc="-100" dirty="0"/>
          </a:p>
        </p:txBody>
      </p:sp>
      <p:sp>
        <p:nvSpPr>
          <p:cNvPr id="131" name="Google Shape;156;p3">
            <a:extLst>
              <a:ext uri="{FF2B5EF4-FFF2-40B4-BE49-F238E27FC236}">
                <a16:creationId xmlns:a16="http://schemas.microsoft.com/office/drawing/2014/main" id="{3D561CC4-F98D-7FF6-963C-81B72BD6CB13}"/>
              </a:ext>
            </a:extLst>
          </p:cNvPr>
          <p:cNvSpPr txBox="1"/>
          <p:nvPr/>
        </p:nvSpPr>
        <p:spPr>
          <a:xfrm>
            <a:off x="1035500" y="1820996"/>
            <a:ext cx="999475" cy="30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ja-JP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①郷土愛</a:t>
            </a:r>
            <a:endParaRPr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57;p3">
            <a:extLst>
              <a:ext uri="{FF2B5EF4-FFF2-40B4-BE49-F238E27FC236}">
                <a16:creationId xmlns:a16="http://schemas.microsoft.com/office/drawing/2014/main" id="{CDF57E37-BF52-0DFC-FD7A-623B3DAE4FD6}"/>
              </a:ext>
            </a:extLst>
          </p:cNvPr>
          <p:cNvSpPr txBox="1"/>
          <p:nvPr/>
        </p:nvSpPr>
        <p:spPr>
          <a:xfrm>
            <a:off x="2561756" y="1817278"/>
            <a:ext cx="1576264" cy="47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ja-JP" sz="1300" b="1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②自己肯定感</a:t>
            </a:r>
            <a:endParaRPr sz="1300" b="1" spc="-1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ja-JP" sz="1300" b="1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自己効力感</a:t>
            </a:r>
            <a:endParaRPr sz="1300" spc="-150" dirty="0"/>
          </a:p>
        </p:txBody>
      </p:sp>
      <p:sp>
        <p:nvSpPr>
          <p:cNvPr id="133" name="Google Shape;158;p3">
            <a:extLst>
              <a:ext uri="{FF2B5EF4-FFF2-40B4-BE49-F238E27FC236}">
                <a16:creationId xmlns:a16="http://schemas.microsoft.com/office/drawing/2014/main" id="{9DBF5395-3371-1E5C-0356-8D8AF48CA99A}"/>
              </a:ext>
            </a:extLst>
          </p:cNvPr>
          <p:cNvSpPr txBox="1"/>
          <p:nvPr/>
        </p:nvSpPr>
        <p:spPr>
          <a:xfrm>
            <a:off x="4744924" y="1829047"/>
            <a:ext cx="1141562" cy="26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ja-JP" sz="1300" b="1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③あいさつ</a:t>
            </a:r>
            <a:endParaRPr sz="1300" spc="-150" dirty="0"/>
          </a:p>
        </p:txBody>
      </p:sp>
      <p:pic>
        <p:nvPicPr>
          <p:cNvPr id="134" name="図 133">
            <a:extLst>
              <a:ext uri="{FF2B5EF4-FFF2-40B4-BE49-F238E27FC236}">
                <a16:creationId xmlns:a16="http://schemas.microsoft.com/office/drawing/2014/main" id="{70C6F337-82F3-5FDC-F932-B3142C701D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756" y="6480740"/>
            <a:ext cx="1910715" cy="1268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5" name="図 134">
            <a:extLst>
              <a:ext uri="{FF2B5EF4-FFF2-40B4-BE49-F238E27FC236}">
                <a16:creationId xmlns:a16="http://schemas.microsoft.com/office/drawing/2014/main" id="{24B95B59-9748-4B25-A217-7FC56913DE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t="38897" r="33086" b="19523"/>
          <a:stretch/>
        </p:blipFill>
        <p:spPr bwMode="auto">
          <a:xfrm>
            <a:off x="2376689" y="6480740"/>
            <a:ext cx="1908175" cy="1268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A15ED0C6-FB6F-EDE2-E73B-F9E5462184FF}"/>
              </a:ext>
            </a:extLst>
          </p:cNvPr>
          <p:cNvGrpSpPr/>
          <p:nvPr/>
        </p:nvGrpSpPr>
        <p:grpSpPr>
          <a:xfrm>
            <a:off x="4783533" y="6291097"/>
            <a:ext cx="1610381" cy="1513438"/>
            <a:chOff x="0" y="-581025"/>
            <a:chExt cx="4506596" cy="4235450"/>
          </a:xfrm>
        </p:grpSpPr>
        <p:pic>
          <p:nvPicPr>
            <p:cNvPr id="166" name="図 165">
              <a:extLst>
                <a:ext uri="{FF2B5EF4-FFF2-40B4-BE49-F238E27FC236}">
                  <a16:creationId xmlns:a16="http://schemas.microsoft.com/office/drawing/2014/main" id="{1D3F9A0B-E4FE-2A1D-E73D-55F36135E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5" t="26690" r="38354" b="15503"/>
            <a:stretch/>
          </p:blipFill>
          <p:spPr bwMode="auto">
            <a:xfrm rot="16200000">
              <a:off x="-309880" y="1905000"/>
              <a:ext cx="2052955" cy="1433195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7" name="図 166">
              <a:extLst>
                <a:ext uri="{FF2B5EF4-FFF2-40B4-BE49-F238E27FC236}">
                  <a16:creationId xmlns:a16="http://schemas.microsoft.com/office/drawing/2014/main" id="{389B97E8-2926-084E-27BF-F24A444FFB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68" t="26181" r="38445" b="15691"/>
            <a:stretch/>
          </p:blipFill>
          <p:spPr bwMode="auto">
            <a:xfrm rot="5400000">
              <a:off x="2747645" y="1895475"/>
              <a:ext cx="2064385" cy="1453515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図 167">
              <a:extLst>
                <a:ext uri="{FF2B5EF4-FFF2-40B4-BE49-F238E27FC236}">
                  <a16:creationId xmlns:a16="http://schemas.microsoft.com/office/drawing/2014/main" id="{D8AC5CB6-A86C-B08B-0623-B785A3AE94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4" t="26375" r="38335" b="15312"/>
            <a:stretch/>
          </p:blipFill>
          <p:spPr bwMode="auto">
            <a:xfrm rot="16200000">
              <a:off x="2749868" y="-272731"/>
              <a:ext cx="2065021" cy="1448434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図 168">
              <a:extLst>
                <a:ext uri="{FF2B5EF4-FFF2-40B4-BE49-F238E27FC236}">
                  <a16:creationId xmlns:a16="http://schemas.microsoft.com/office/drawing/2014/main" id="{E5D4A0BA-CEF0-0DBF-5B3E-5DA8D33CB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3" t="26772" r="38335" b="14923"/>
            <a:stretch/>
          </p:blipFill>
          <p:spPr bwMode="auto">
            <a:xfrm rot="16200000">
              <a:off x="1223645" y="1895475"/>
              <a:ext cx="2058035" cy="1439545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図 169">
              <a:extLst>
                <a:ext uri="{FF2B5EF4-FFF2-40B4-BE49-F238E27FC236}">
                  <a16:creationId xmlns:a16="http://schemas.microsoft.com/office/drawing/2014/main" id="{6FEFE1C0-06A9-7876-8985-53FA6FBED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1" t="25979" r="38558" b="15121"/>
            <a:stretch/>
          </p:blipFill>
          <p:spPr bwMode="auto">
            <a:xfrm>
              <a:off x="367680" y="-143479"/>
              <a:ext cx="2086611" cy="1483360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1" name="Google Shape;156;p3">
            <a:extLst>
              <a:ext uri="{FF2B5EF4-FFF2-40B4-BE49-F238E27FC236}">
                <a16:creationId xmlns:a16="http://schemas.microsoft.com/office/drawing/2014/main" id="{7D99348B-5AD9-3BFD-5827-0F2E1A6924C2}"/>
              </a:ext>
            </a:extLst>
          </p:cNvPr>
          <p:cNvSpPr txBox="1"/>
          <p:nvPr/>
        </p:nvSpPr>
        <p:spPr>
          <a:xfrm>
            <a:off x="936045" y="7705114"/>
            <a:ext cx="3128908" cy="42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ja-JP" alt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熟議の会　ワークショップ</a:t>
            </a:r>
            <a:endParaRPr lang="en-US" altLang="ja-JP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ja-JP" alt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「育とう！育てよう！金光の子どもたち」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56;p3">
            <a:extLst>
              <a:ext uri="{FF2B5EF4-FFF2-40B4-BE49-F238E27FC236}">
                <a16:creationId xmlns:a16="http://schemas.microsoft.com/office/drawing/2014/main" id="{BDBD41AB-F1D1-7F0F-B340-636B4C0204B8}"/>
              </a:ext>
            </a:extLst>
          </p:cNvPr>
          <p:cNvSpPr txBox="1"/>
          <p:nvPr/>
        </p:nvSpPr>
        <p:spPr>
          <a:xfrm>
            <a:off x="240942" y="5953498"/>
            <a:ext cx="1954832" cy="30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ja-JP" alt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小中学校＜縦の連携＞</a:t>
            </a:r>
            <a:endParaRPr lang="en-US" altLang="ja-JP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56;p3">
            <a:extLst>
              <a:ext uri="{FF2B5EF4-FFF2-40B4-BE49-F238E27FC236}">
                <a16:creationId xmlns:a16="http://schemas.microsoft.com/office/drawing/2014/main" id="{D5CD30A1-BCD1-DA27-79C1-FA2D39080B35}"/>
              </a:ext>
            </a:extLst>
          </p:cNvPr>
          <p:cNvSpPr txBox="1"/>
          <p:nvPr/>
        </p:nvSpPr>
        <p:spPr>
          <a:xfrm>
            <a:off x="2372472" y="5953498"/>
            <a:ext cx="1954832" cy="30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ja-JP" alt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小小連携＜横の連携＞</a:t>
            </a:r>
            <a:endParaRPr lang="en-US" altLang="ja-JP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56;p3">
            <a:extLst>
              <a:ext uri="{FF2B5EF4-FFF2-40B4-BE49-F238E27FC236}">
                <a16:creationId xmlns:a16="http://schemas.microsoft.com/office/drawing/2014/main" id="{C406F9E9-20C0-57C7-063D-3803623DD6F8}"/>
              </a:ext>
            </a:extLst>
          </p:cNvPr>
          <p:cNvSpPr txBox="1"/>
          <p:nvPr/>
        </p:nvSpPr>
        <p:spPr>
          <a:xfrm>
            <a:off x="4604531" y="5953498"/>
            <a:ext cx="1954832" cy="30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ja-JP" alt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あいさつ運動</a:t>
            </a:r>
            <a:endParaRPr lang="en-US" altLang="ja-JP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56;p3">
            <a:extLst>
              <a:ext uri="{FF2B5EF4-FFF2-40B4-BE49-F238E27FC236}">
                <a16:creationId xmlns:a16="http://schemas.microsoft.com/office/drawing/2014/main" id="{A7BDAF38-E39F-615A-FD01-82FFCFDF4AD4}"/>
              </a:ext>
            </a:extLst>
          </p:cNvPr>
          <p:cNvSpPr txBox="1"/>
          <p:nvPr/>
        </p:nvSpPr>
        <p:spPr>
          <a:xfrm>
            <a:off x="4604531" y="7776621"/>
            <a:ext cx="1789382" cy="30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ja-JP" alt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あいさつポスター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56;p3">
            <a:extLst>
              <a:ext uri="{FF2B5EF4-FFF2-40B4-BE49-F238E27FC236}">
                <a16:creationId xmlns:a16="http://schemas.microsoft.com/office/drawing/2014/main" id="{3C200BEE-5420-49DE-2524-63F789FEE41A}"/>
              </a:ext>
            </a:extLst>
          </p:cNvPr>
          <p:cNvSpPr txBox="1"/>
          <p:nvPr/>
        </p:nvSpPr>
        <p:spPr>
          <a:xfrm>
            <a:off x="274756" y="9449464"/>
            <a:ext cx="1921018" cy="33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ja-JP" alt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金光町には昔、大きな海がありました！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56;p3">
            <a:extLst>
              <a:ext uri="{FF2B5EF4-FFF2-40B4-BE49-F238E27FC236}">
                <a16:creationId xmlns:a16="http://schemas.microsoft.com/office/drawing/2014/main" id="{B498B4A5-7E91-F71A-8016-9C5FD4D58E57}"/>
              </a:ext>
            </a:extLst>
          </p:cNvPr>
          <p:cNvSpPr txBox="1"/>
          <p:nvPr/>
        </p:nvSpPr>
        <p:spPr>
          <a:xfrm>
            <a:off x="2288464" y="9412858"/>
            <a:ext cx="2226738" cy="2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ja-JP" alt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「将来の私と金光町」の交流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56;p3">
            <a:extLst>
              <a:ext uri="{FF2B5EF4-FFF2-40B4-BE49-F238E27FC236}">
                <a16:creationId xmlns:a16="http://schemas.microsoft.com/office/drawing/2014/main" id="{E76F454E-8973-61B5-7E43-00A561748C13}"/>
              </a:ext>
            </a:extLst>
          </p:cNvPr>
          <p:cNvSpPr txBox="1"/>
          <p:nvPr/>
        </p:nvSpPr>
        <p:spPr>
          <a:xfrm>
            <a:off x="4537101" y="9412858"/>
            <a:ext cx="2089691" cy="2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ja-JP" alt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「将来の私と金光町」作品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254</Words>
  <Application>Microsoft Office PowerPoint</Application>
  <PresentationFormat>A4 210 x 297 mm</PresentationFormat>
  <Paragraphs>82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テーマ</vt:lpstr>
      <vt:lpstr>　学舎要覧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令和5年度　学舎要覧</dc:title>
  <dc:creator>teacher</dc:creator>
  <cp:lastModifiedBy>3B702T001@ASAKUCHI-EDUT.INTRA</cp:lastModifiedBy>
  <cp:revision>13</cp:revision>
  <cp:lastPrinted>2022-11-22T00:18:54Z</cp:lastPrinted>
  <dcterms:created xsi:type="dcterms:W3CDTF">2022-11-14T07:21:52Z</dcterms:created>
  <dcterms:modified xsi:type="dcterms:W3CDTF">2024-05-16T00:34:36Z</dcterms:modified>
</cp:coreProperties>
</file>